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70" r:id="rId6"/>
    <p:sldId id="262" r:id="rId7"/>
    <p:sldId id="268" r:id="rId8"/>
    <p:sldId id="264" r:id="rId9"/>
    <p:sldId id="267" r:id="rId10"/>
    <p:sldId id="265" r:id="rId11"/>
    <p:sldId id="272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1.pn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0"/>
          </p:nvPr>
        </p:nvSpPr>
        <p:spPr>
          <a:xfrm>
            <a:off x="323528" y="1635646"/>
            <a:ext cx="5040560" cy="64807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Девелопмент </a:t>
            </a:r>
            <a:endParaRPr lang="en-GB" sz="18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инвестиционно-строительной деятельности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9542"/>
            <a:ext cx="4671804" cy="93610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08.04.01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B7AEDC1E-2382-4DAF-B886-84DD49C13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71550"/>
            <a:ext cx="286643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8580E67B-4A25-455C-ADBF-2FD890BC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7774"/>
            <a:ext cx="2448272" cy="15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F9BD77E4-702D-4F3D-8511-EE35782C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02196"/>
            <a:ext cx="2376264" cy="15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="" xmlns:a16="http://schemas.microsoft.com/office/drawing/2014/main" id="{E03DE73F-1697-4AFB-AB83-78F18C98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90866"/>
            <a:ext cx="2596710" cy="15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55526"/>
            <a:ext cx="6408712" cy="43924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включает направления специализированной подготовки, раскрывающие: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целей и задач на различных стадиях девелоперской деятельности;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выбора методов, форм и объектов инвестирования;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теоретико-методологические основы формирования портфеля недвижимости;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моделирования инвестиционных стратегий в рамках девелопмента;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методологию моделирования взаимодействия девелоперской компании и других участников рынка;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модели определения эффективности девелоперской деятельности;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комплексной экспертизы инвестиционно-строительных проектов;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тенденции и векторы развития инвестиционно-строительной сферы;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 основы воспроизводства недвижимости;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теорию жизненного цикла недвижимости;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информационные технологии и математические методы решения управленческих задач.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CD18D076-58BC-487B-81B4-F80D79B7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23" y="1891715"/>
            <a:ext cx="2538435" cy="16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6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374189" y="2972890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73316" y="3008917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27" y="3543958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16348" y="3455343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45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4968552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Девелопмент в инвестиционно-строительной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5457" y="771550"/>
            <a:ext cx="6130808" cy="3585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девелопментом принято понимать деятельность, направленную на создание и преобразование объектов недвижимости с целью увеличения их стоимости.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деятельность связана с реализацией различных инвестиционно-строительных проектов.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содержание работы девелопера заключается в разработке, экспертизе и осуществлении инвестиционно-строительных проектов.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экспертизой проектов понимается всесторонний анализ, направленный на определение ценности, возможности реализации и эффективности того или иного проекта.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802271E5-E5F5-4CEA-8499-C96B1217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216"/>
            <a:ext cx="2345457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1522" y="411510"/>
            <a:ext cx="60486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магистров по программе «Девелопмент в инвестиционно-строительной деятельности» ведется в НИУ МГСУ с 2010 года.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Авторами и разработчиками программы являются ведущие специалисты инвестиционно-строительной сферы.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программы является подготовка специалистов в сфере инвестиционно-строительной деятельности, обладающих передовыми знаниями и навыками, способных решать широкий спектр задач, связанных с содержанием деятельности по созданию и эксплуатации объектов недвижимости.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полученное в рамках данной программы, призвано обеспечить высокую конкурентоспособность выпускников на рынке.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2AF6A35-A0C9-400B-81DF-AB22A95BC3B2}"/>
              </a:ext>
            </a:extLst>
          </p:cNvPr>
          <p:cNvSpPr txBox="1">
            <a:spLocks/>
          </p:cNvSpPr>
          <p:nvPr/>
        </p:nvSpPr>
        <p:spPr>
          <a:xfrm>
            <a:off x="107504" y="51470"/>
            <a:ext cx="4968552" cy="857250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Девелопмент в инвестиционно-строительной деятельности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71796474-B64A-4F94-98D0-F209854E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598"/>
            <a:ext cx="21906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4968552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Девелопмент в инвестиционно-строительной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769" y="843558"/>
            <a:ext cx="6130808" cy="3585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аккредитована Британским королевским обществом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сервейеров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(RICS).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Chartered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Surveyors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международная независимая саморегулируемая организация. Основная задача общества состоит в формировании и развитии отраслевых профессиональных стандартов в области управления недвижимостью, регулировании профессиональной деятельности, защите интересов потребителей услуг с помощью контроля за соблюдением стандартов деятельности и этических норм.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членов RICS 118 000 специалистов в области недвижимости, землепользования и строительства из более чем 120 стран мира.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программы получают сертификаты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аккредитации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RICS.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A10C76BC-095B-4A83-A381-6406B69F9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735"/>
            <a:ext cx="21777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99646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Инвестиционно-строительная сфера является основополагающим и одним из наиболее капиталоемких секторов современной российской экономики.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девелоперских и строительных компаниях, управляющих организациях на рынке недвижимости является престижной, высокодоходной и перспективной.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растет количество специалистов этой сферы, востребованных на рынке труда.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магистерской программы «Девелопмент в инвестиционно-строительной деятельности», овладев уникальным комплексом знаний и навыков, получают основу для успешного карьерного развития в этой сфере.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04252CC-665C-4DCA-86FB-9BB84241F91E}"/>
              </a:ext>
            </a:extLst>
          </p:cNvPr>
          <p:cNvSpPr txBox="1">
            <a:spLocks/>
          </p:cNvSpPr>
          <p:nvPr/>
        </p:nvSpPr>
        <p:spPr>
          <a:xfrm>
            <a:off x="107504" y="51470"/>
            <a:ext cx="4968552" cy="857250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Девелопмент в инвестиционно-строительной деятельности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E1E935C-B60E-4F48-BA20-2958BCFF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60" y="1819725"/>
            <a:ext cx="2729340" cy="168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Кем я смогу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5566"/>
            <a:ext cx="6408712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опыт практикующих специалистов инвестиционно-строительной сферы, принимающих участие в подготовке магистров в рамках программы, гарантирует выпускникам актуальность и конкурентоспособность полученных компетенций.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направлений карьерного развития выпускников программы можно привести следующие: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качестве специалистов, управляющих проектом и руководителей в девелоперских компаниях, осуществляющих реализацию инвестиционно-строительных проектов, в том числе проектов нового строительства, проектов реконструкции и перепрофилирования объектов недвижимости и др.;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качестве специалистов и руководителей в компаниях, осуществляющих управление объектами коммерческой недвижимости;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государственных структурах, регулирующих инвестиционно-строительную деятельность;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различных организациях, реализующих государственные заказы и целевые программы в сфере строительства и недвижимости.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10201D7F-24A5-423E-8EED-7C7D2207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43" y="1275606"/>
            <a:ext cx="2469257" cy="291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E96B6DA0-84A5-4D05-83EB-2401C503EBFA}"/>
              </a:ext>
            </a:extLst>
          </p:cNvPr>
          <p:cNvSpPr txBox="1">
            <a:spLocks/>
          </p:cNvSpPr>
          <p:nvPr/>
        </p:nvSpPr>
        <p:spPr>
          <a:xfrm>
            <a:off x="86816" y="130324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</a:rPr>
              <a:t>Представители работодателей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="" xmlns:a16="http://schemas.microsoft.com/office/drawing/2014/main" id="{2BA07D68-6EED-4CE5-BC51-FB35B826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70" y="3590809"/>
            <a:ext cx="1162040" cy="928600"/>
          </a:xfrm>
          <a:prstGeom prst="rect">
            <a:avLst/>
          </a:prstGeom>
          <a:noFill/>
          <a:ln>
            <a:noFill/>
          </a:ln>
          <a:effectLst>
            <a:outerShdw blurRad="584200" dist="558800" dir="420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F6AB3678-E683-4CA8-9643-825AACC9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8" y="693750"/>
            <a:ext cx="1648238" cy="1168188"/>
          </a:xfrm>
          <a:prstGeom prst="rect">
            <a:avLst/>
          </a:prstGeom>
          <a:noFill/>
          <a:ln>
            <a:noFill/>
          </a:ln>
          <a:effectLst>
            <a:outerShdw blurRad="266700" dist="215900" dir="894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711F2556-6394-4CA7-BE75-DB9BBBFFF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7" y="1474284"/>
            <a:ext cx="1207378" cy="9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http://mamadysh-rt.ru/resize/shd/images/uploads/news/2017/10/19/968d28c80dbf1afa4c3dab9094d8d876_XL.jpg">
            <a:extLst>
              <a:ext uri="{FF2B5EF4-FFF2-40B4-BE49-F238E27FC236}">
                <a16:creationId xmlns="" xmlns:a16="http://schemas.microsoft.com/office/drawing/2014/main" id="{748102CF-2ADE-42CE-AD18-37683544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71" y="625498"/>
            <a:ext cx="1399176" cy="1049382"/>
          </a:xfrm>
          <a:prstGeom prst="rect">
            <a:avLst/>
          </a:prstGeom>
          <a:noFill/>
          <a:effectLst>
            <a:outerShdw blurRad="355600" dist="50800" dir="804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="" xmlns:a16="http://schemas.microsoft.com/office/drawing/2014/main" id="{C42B71AC-84AF-43AD-AAA2-5FA5BD16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51" y="812631"/>
            <a:ext cx="1719760" cy="4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https://rshb.ru/upload/iblock/b7b/b7b8194d9757145406b2e8e07d2c941d.jpg">
            <a:extLst>
              <a:ext uri="{FF2B5EF4-FFF2-40B4-BE49-F238E27FC236}">
                <a16:creationId xmlns="" xmlns:a16="http://schemas.microsoft.com/office/drawing/2014/main" id="{202EDBBE-F87F-414C-BBFF-38CA3C063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73" y="3070122"/>
            <a:ext cx="2458662" cy="536012"/>
          </a:xfrm>
          <a:prstGeom prst="rect">
            <a:avLst/>
          </a:prstGeom>
          <a:noFill/>
          <a:effectLst>
            <a:outerShdw blurRad="215900" dist="50800" dir="540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="" xmlns:a16="http://schemas.microsoft.com/office/drawing/2014/main" id="{EE70753A-18A0-4FE7-93C9-E6577286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12" y="1859272"/>
            <a:ext cx="1513049" cy="1047643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6000" sy="106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>
            <a:extLst>
              <a:ext uri="{FF2B5EF4-FFF2-40B4-BE49-F238E27FC236}">
                <a16:creationId xmlns="" xmlns:a16="http://schemas.microsoft.com/office/drawing/2014/main" id="{2D099978-04BC-40EC-9F46-BD7ACCECC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05" y="3009568"/>
            <a:ext cx="1715952" cy="449126"/>
          </a:xfrm>
          <a:prstGeom prst="rect">
            <a:avLst/>
          </a:prstGeom>
          <a:noFill/>
          <a:ln>
            <a:noFill/>
          </a:ln>
          <a:effectLst>
            <a:outerShdw blurRad="279400" dir="732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http://www.mspmo.ru/AAM/Kopiya_Logo_Ciep.jpg">
            <a:extLst>
              <a:ext uri="{FF2B5EF4-FFF2-40B4-BE49-F238E27FC236}">
                <a16:creationId xmlns="" xmlns:a16="http://schemas.microsoft.com/office/drawing/2014/main" id="{F9588944-FA3D-46DC-971B-11822AB4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0" y="2162546"/>
            <a:ext cx="661584" cy="1330903"/>
          </a:xfrm>
          <a:prstGeom prst="rect">
            <a:avLst/>
          </a:prstGeom>
          <a:noFill/>
          <a:effectLst>
            <a:outerShdw blurRad="584200" dist="647700" dir="7200000" sx="74000" sy="74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A374114-1D93-422F-BB08-3168FD8CA8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66" y="693750"/>
            <a:ext cx="2064150" cy="70671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DF899D-D981-4C0D-98E6-BDE6BCF9A0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45" y="1859272"/>
            <a:ext cx="1685363" cy="110402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3B86C20-F0A8-4889-88CE-658266794E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30" y="4159473"/>
            <a:ext cx="2064150" cy="71987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8304C44-E499-4E6F-A6B6-8F343E0F27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" y="3908197"/>
            <a:ext cx="1254721" cy="80141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0B60AFA-9004-48DF-AB4C-D2B467E5F8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36" y="3317961"/>
            <a:ext cx="1265769" cy="8358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00A9627-BC3D-443E-80FC-1066B851D44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4" b="31183"/>
          <a:stretch/>
        </p:blipFill>
        <p:spPr>
          <a:xfrm>
            <a:off x="1972987" y="4214676"/>
            <a:ext cx="2076450" cy="3582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DAA800A-3D7B-4B06-8E36-F3D826EBF06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52" y="2442644"/>
            <a:ext cx="1342753" cy="89548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E130B00-AAF2-4664-A008-26EA44612B2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5548"/>
            <a:ext cx="1107430" cy="87451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560D17B-EBB5-484C-8B74-24724749B41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64" y="2048001"/>
            <a:ext cx="1034083" cy="76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0"/>
            <a:ext cx="8229600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/>
              <a:t>Кафедра организации строительства и управления недвижимостью</a:t>
            </a:r>
          </a:p>
          <a:p>
            <a:pPr marL="0" indent="0" algn="just">
              <a:buNone/>
            </a:pPr>
            <a:r>
              <a:rPr lang="ru-RU" sz="1400" dirty="0"/>
              <a:t>Одна из ведущих и крупнейших кафедр университета, специализирующаяся на обучении студентов основам управления инвестиционно-строительными проектами и объектами недвижимости, организации и технологии строительства, управления рисками в инвестиционно-строительной сфере и ЖКХ.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500" dirty="0"/>
              <a:t>В составе преподавателей кафедры - авторитетные ученые и специалисты-практики в области управления инвестиционно-строительной и жилищно-коммунальной сферами. </a:t>
            </a:r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700" b="1" i="1" dirty="0"/>
              <a:t>Выпускники кафедры обладают уникальным сочетанием технических, экономических, управленческих, правовых и других компетенций и имеют широчайшие возможности для трудоустройства на предприятиях и в организациях инвестиционно-строительного комплекса.</a:t>
            </a: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pic>
        <p:nvPicPr>
          <p:cNvPr id="4098" name="Picture 2" descr="C:\Users\S1\Downloads\obw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6" y="843558"/>
            <a:ext cx="6204591" cy="339407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545D2E-3A37-4707-827A-4C9713C23F68}"/>
              </a:ext>
            </a:extLst>
          </p:cNvPr>
          <p:cNvSpPr/>
          <p:nvPr/>
        </p:nvSpPr>
        <p:spPr>
          <a:xfrm>
            <a:off x="314453" y="4299942"/>
            <a:ext cx="641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Коллектив преподавателей </a:t>
            </a:r>
          </a:p>
          <a:p>
            <a:pPr algn="ctr"/>
            <a:r>
              <a:rPr lang="ru-RU" sz="1400" b="1" dirty="0"/>
              <a:t>кафедры организации строительства и управления недвижимостью</a:t>
            </a:r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4879</TotalTime>
  <Words>630</Words>
  <Application>Microsoft Office PowerPoint</Application>
  <PresentationFormat>Экран (16:9)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Мяу</vt:lpstr>
      <vt:lpstr>08.04.01 Строительство</vt:lpstr>
      <vt:lpstr>Девелопмент в инвестиционно-строительной деятельности</vt:lpstr>
      <vt:lpstr>Презентация PowerPoint</vt:lpstr>
      <vt:lpstr>Девелопмент в инвестиционно-строительной деятельности</vt:lpstr>
      <vt:lpstr>Презентация PowerPoint</vt:lpstr>
      <vt:lpstr>Кем я смогу работать?</vt:lpstr>
      <vt:lpstr>Презентация PowerPoint</vt:lpstr>
      <vt:lpstr>Выпускающая кафедра</vt:lpstr>
      <vt:lpstr>Выпускающая кафедра</vt:lpstr>
      <vt:lpstr>Презентация PowerPoint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08.04.01 Строительство</dc:title>
  <dc:creator>Бороздина Светлана Михайловна</dc:creator>
  <cp:lastModifiedBy>Судакова Анна Александровна</cp:lastModifiedBy>
  <cp:revision>5</cp:revision>
  <dcterms:created xsi:type="dcterms:W3CDTF">2020-05-28T10:33:51Z</dcterms:created>
  <dcterms:modified xsi:type="dcterms:W3CDTF">2021-04-14T16:58:27Z</dcterms:modified>
</cp:coreProperties>
</file>